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98" r:id="rId3"/>
    <p:sldId id="258" r:id="rId4"/>
    <p:sldId id="261" r:id="rId5"/>
    <p:sldId id="263" r:id="rId6"/>
    <p:sldId id="276" r:id="rId7"/>
    <p:sldId id="278" r:id="rId8"/>
    <p:sldId id="280" r:id="rId9"/>
    <p:sldId id="281" r:id="rId10"/>
    <p:sldId id="264" r:id="rId11"/>
    <p:sldId id="267" r:id="rId12"/>
    <p:sldId id="268" r:id="rId13"/>
    <p:sldId id="295" r:id="rId14"/>
    <p:sldId id="283" r:id="rId15"/>
    <p:sldId id="284" r:id="rId16"/>
    <p:sldId id="285" r:id="rId17"/>
    <p:sldId id="269" r:id="rId18"/>
    <p:sldId id="270" r:id="rId19"/>
    <p:sldId id="271" r:id="rId20"/>
    <p:sldId id="275" r:id="rId21"/>
    <p:sldId id="272" r:id="rId22"/>
    <p:sldId id="273" r:id="rId23"/>
    <p:sldId id="274" r:id="rId24"/>
    <p:sldId id="292" r:id="rId25"/>
    <p:sldId id="293" r:id="rId26"/>
    <p:sldId id="290" r:id="rId27"/>
    <p:sldId id="291" r:id="rId28"/>
    <p:sldId id="297" r:id="rId29"/>
    <p:sldId id="299"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835949-6EE0-4A55-9D99-B95AC62AB9FE}" type="datetimeFigureOut">
              <a:rPr lang="de-CH" smtClean="0"/>
              <a:t>22.10.2018</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E6278B-D328-4B7C-AD99-621C9412A936}" type="slidenum">
              <a:rPr lang="de-CH" smtClean="0"/>
              <a:t>‹Nr.›</a:t>
            </a:fld>
            <a:endParaRPr lang="de-CH"/>
          </a:p>
        </p:txBody>
      </p:sp>
    </p:spTree>
    <p:extLst>
      <p:ext uri="{BB962C8B-B14F-4D97-AF65-F5344CB8AC3E}">
        <p14:creationId xmlns:p14="http://schemas.microsoft.com/office/powerpoint/2010/main" val="168340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95C07412-F9D0-4EB5-A595-5809CD8C966F}" type="datetime1">
              <a:rPr lang="de-CH" smtClean="0"/>
              <a:t>22.10.2018</a:t>
            </a:fld>
            <a:endParaRPr lang="de-CH"/>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
        <p:nvSpPr>
          <p:cNvPr id="6" name="Foliennummernplatzhalter 5"/>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35522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DFE25877-55CF-401B-B702-1C577BAF8369}" type="datetime1">
              <a:rPr lang="de-CH" smtClean="0"/>
              <a:t>22.10.2018</a:t>
            </a:fld>
            <a:endParaRPr lang="de-CH"/>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
        <p:nvSpPr>
          <p:cNvPr id="6" name="Foliennummernplatzhalter 5"/>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129161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FC784B4E-12F8-4BED-8B90-EF196EC665EF}" type="datetime1">
              <a:rPr lang="de-CH" smtClean="0"/>
              <a:t>22.10.2018</a:t>
            </a:fld>
            <a:endParaRPr lang="de-CH"/>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
        <p:nvSpPr>
          <p:cNvPr id="6" name="Foliennummernplatzhalter 5"/>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3580560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BC0E757B-8C54-48F4-B425-7129EB6DAA50}" type="datetime1">
              <a:rPr lang="de-CH" smtClean="0"/>
              <a:t>22.10.2018</a:t>
            </a:fld>
            <a:endParaRPr lang="de-CH"/>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
        <p:nvSpPr>
          <p:cNvPr id="6" name="Foliennummernplatzhalter 5"/>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86125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78A1670-6A23-4E82-9C95-FAF60BC91293}" type="datetime1">
              <a:rPr lang="de-CH" smtClean="0"/>
              <a:t>22.10.2018</a:t>
            </a:fld>
            <a:endParaRPr lang="de-CH"/>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
        <p:nvSpPr>
          <p:cNvPr id="6" name="Foliennummernplatzhalter 5"/>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3931902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48DCC2D4-AFC5-47B5-89EC-385497ABB282}" type="datetime1">
              <a:rPr lang="de-CH" smtClean="0"/>
              <a:t>22.10.2018</a:t>
            </a:fld>
            <a:endParaRPr lang="de-CH"/>
          </a:p>
        </p:txBody>
      </p:sp>
      <p:sp>
        <p:nvSpPr>
          <p:cNvPr id="6" name="Fußzeilenplatzhalter 5"/>
          <p:cNvSpPr>
            <a:spLocks noGrp="1"/>
          </p:cNvSpPr>
          <p:nvPr>
            <p:ph type="ftr" sz="quarter" idx="11"/>
          </p:nvPr>
        </p:nvSpPr>
        <p:spPr/>
        <p:txBody>
          <a:bodyPr/>
          <a:lstStyle/>
          <a:p>
            <a:r>
              <a:rPr lang="de-CH" smtClean="0"/>
              <a:t>Urbane Seilbahnen für Luzern                                                  Kurt Metz.</a:t>
            </a:r>
            <a:endParaRPr lang="de-CH"/>
          </a:p>
        </p:txBody>
      </p:sp>
      <p:sp>
        <p:nvSpPr>
          <p:cNvPr id="7" name="Foliennummernplatzhalter 6"/>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86607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19C70E3C-8CAE-450D-9550-2F88A044BC5A}" type="datetime1">
              <a:rPr lang="de-CH" smtClean="0"/>
              <a:t>22.10.2018</a:t>
            </a:fld>
            <a:endParaRPr lang="de-CH"/>
          </a:p>
        </p:txBody>
      </p:sp>
      <p:sp>
        <p:nvSpPr>
          <p:cNvPr id="8" name="Fußzeilenplatzhalter 7"/>
          <p:cNvSpPr>
            <a:spLocks noGrp="1"/>
          </p:cNvSpPr>
          <p:nvPr>
            <p:ph type="ftr" sz="quarter" idx="11"/>
          </p:nvPr>
        </p:nvSpPr>
        <p:spPr/>
        <p:txBody>
          <a:bodyPr/>
          <a:lstStyle/>
          <a:p>
            <a:r>
              <a:rPr lang="de-CH" smtClean="0"/>
              <a:t>Urbane Seilbahnen für Luzern                                                  Kurt Metz.</a:t>
            </a:r>
            <a:endParaRPr lang="de-CH"/>
          </a:p>
        </p:txBody>
      </p:sp>
      <p:sp>
        <p:nvSpPr>
          <p:cNvPr id="9" name="Foliennummernplatzhalter 8"/>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367865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1102378E-DBBA-461C-BB8C-E5FE9A622AB4}" type="datetime1">
              <a:rPr lang="de-CH" smtClean="0"/>
              <a:t>22.10.2018</a:t>
            </a:fld>
            <a:endParaRPr lang="de-CH"/>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
        <p:nvSpPr>
          <p:cNvPr id="5" name="Foliennummernplatzhalter 4"/>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109204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C47850-55F3-41F4-956F-6058F84E7A55}" type="datetime1">
              <a:rPr lang="de-CH" smtClean="0"/>
              <a:t>22.10.2018</a:t>
            </a:fld>
            <a:endParaRPr lang="de-CH"/>
          </a:p>
        </p:txBody>
      </p:sp>
      <p:sp>
        <p:nvSpPr>
          <p:cNvPr id="3" name="Fußzeilenplatzhalter 2"/>
          <p:cNvSpPr>
            <a:spLocks noGrp="1"/>
          </p:cNvSpPr>
          <p:nvPr>
            <p:ph type="ftr" sz="quarter" idx="11"/>
          </p:nvPr>
        </p:nvSpPr>
        <p:spPr/>
        <p:txBody>
          <a:bodyPr/>
          <a:lstStyle/>
          <a:p>
            <a:r>
              <a:rPr lang="de-CH" smtClean="0"/>
              <a:t>Urbane Seilbahnen für Luzern                                                  Kurt Metz.</a:t>
            </a:r>
            <a:endParaRPr lang="de-CH"/>
          </a:p>
        </p:txBody>
      </p:sp>
      <p:sp>
        <p:nvSpPr>
          <p:cNvPr id="4" name="Foliennummernplatzhalter 3"/>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317007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D9C4EF2-AF99-4FBF-A472-7D8EB2B91966}" type="datetime1">
              <a:rPr lang="de-CH" smtClean="0"/>
              <a:t>22.10.2018</a:t>
            </a:fld>
            <a:endParaRPr lang="de-CH"/>
          </a:p>
        </p:txBody>
      </p:sp>
      <p:sp>
        <p:nvSpPr>
          <p:cNvPr id="6" name="Fußzeilenplatzhalter 5"/>
          <p:cNvSpPr>
            <a:spLocks noGrp="1"/>
          </p:cNvSpPr>
          <p:nvPr>
            <p:ph type="ftr" sz="quarter" idx="11"/>
          </p:nvPr>
        </p:nvSpPr>
        <p:spPr/>
        <p:txBody>
          <a:bodyPr/>
          <a:lstStyle/>
          <a:p>
            <a:r>
              <a:rPr lang="de-CH" smtClean="0"/>
              <a:t>Urbane Seilbahnen für Luzern                                                  Kurt Metz.</a:t>
            </a:r>
            <a:endParaRPr lang="de-CH"/>
          </a:p>
        </p:txBody>
      </p:sp>
      <p:sp>
        <p:nvSpPr>
          <p:cNvPr id="7" name="Foliennummernplatzhalter 6"/>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145927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2903456-F584-4623-9F5D-93522FA8AC9B}" type="datetime1">
              <a:rPr lang="de-CH" smtClean="0"/>
              <a:t>22.10.2018</a:t>
            </a:fld>
            <a:endParaRPr lang="de-CH"/>
          </a:p>
        </p:txBody>
      </p:sp>
      <p:sp>
        <p:nvSpPr>
          <p:cNvPr id="6" name="Fußzeilenplatzhalter 5"/>
          <p:cNvSpPr>
            <a:spLocks noGrp="1"/>
          </p:cNvSpPr>
          <p:nvPr>
            <p:ph type="ftr" sz="quarter" idx="11"/>
          </p:nvPr>
        </p:nvSpPr>
        <p:spPr/>
        <p:txBody>
          <a:bodyPr/>
          <a:lstStyle/>
          <a:p>
            <a:r>
              <a:rPr lang="de-CH" smtClean="0"/>
              <a:t>Urbane Seilbahnen für Luzern                                                  Kurt Metz.</a:t>
            </a:r>
            <a:endParaRPr lang="de-CH"/>
          </a:p>
        </p:txBody>
      </p:sp>
      <p:sp>
        <p:nvSpPr>
          <p:cNvPr id="7" name="Foliennummernplatzhalter 6"/>
          <p:cNvSpPr>
            <a:spLocks noGrp="1"/>
          </p:cNvSpPr>
          <p:nvPr>
            <p:ph type="sldNum" sz="quarter" idx="12"/>
          </p:nvPr>
        </p:nvSpPr>
        <p:spPr/>
        <p:txBody>
          <a:bodyPr/>
          <a:lstStyle/>
          <a:p>
            <a:fld id="{1634EEA5-EE35-4B2A-8011-8684F5D7FBD5}" type="slidenum">
              <a:rPr lang="de-CH" smtClean="0"/>
              <a:t>‹Nr.›</a:t>
            </a:fld>
            <a:endParaRPr lang="de-CH"/>
          </a:p>
        </p:txBody>
      </p:sp>
    </p:spTree>
    <p:extLst>
      <p:ext uri="{BB962C8B-B14F-4D97-AF65-F5344CB8AC3E}">
        <p14:creationId xmlns:p14="http://schemas.microsoft.com/office/powerpoint/2010/main" val="215290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7191D-B39F-4873-A5AC-04FAB6E1AA6E}" type="datetime1">
              <a:rPr lang="de-CH" smtClean="0"/>
              <a:t>22.10.2018</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CH" smtClean="0"/>
              <a:t>Urbane Seilbahnen für Luzern                                                  Kurt Metz.</a:t>
            </a:r>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4EEA5-EE35-4B2A-8011-8684F5D7FBD5}" type="slidenum">
              <a:rPr lang="de-CH" smtClean="0"/>
              <a:t>‹Nr.›</a:t>
            </a:fld>
            <a:endParaRPr lang="de-CH"/>
          </a:p>
        </p:txBody>
      </p:sp>
    </p:spTree>
    <p:extLst>
      <p:ext uri="{BB962C8B-B14F-4D97-AF65-F5344CB8AC3E}">
        <p14:creationId xmlns:p14="http://schemas.microsoft.com/office/powerpoint/2010/main" val="1241373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CH" sz="3600" b="1" dirty="0" smtClean="0">
                <a:latin typeface="Tahoma" panose="020B0604030504040204" pitchFamily="34" charset="0"/>
                <a:ea typeface="Tahoma" panose="020B0604030504040204" pitchFamily="34" charset="0"/>
                <a:cs typeface="Tahoma" panose="020B0604030504040204" pitchFamily="34" charset="0"/>
              </a:rPr>
              <a:t>Urbane Seilbahnen für Luzern –</a:t>
            </a:r>
            <a:br>
              <a:rPr lang="de-CH" sz="3600" b="1" dirty="0" smtClean="0">
                <a:latin typeface="Tahoma" panose="020B0604030504040204" pitchFamily="34" charset="0"/>
                <a:ea typeface="Tahoma" panose="020B0604030504040204" pitchFamily="34" charset="0"/>
                <a:cs typeface="Tahoma" panose="020B0604030504040204" pitchFamily="34" charset="0"/>
              </a:rPr>
            </a:br>
            <a:r>
              <a:rPr lang="de-CH" sz="3600" b="1" dirty="0" smtClean="0">
                <a:latin typeface="Tahoma" panose="020B0604030504040204" pitchFamily="34" charset="0"/>
                <a:ea typeface="Tahoma" panose="020B0604030504040204" pitchFamily="34" charset="0"/>
                <a:cs typeface="Tahoma" panose="020B0604030504040204" pitchFamily="34" charset="0"/>
              </a:rPr>
              <a:t>eine Chance?</a:t>
            </a:r>
            <a:endParaRPr lang="de-CH" sz="3600" b="1" dirty="0">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p:txBody>
          <a:bodyPr>
            <a:normAutofit/>
          </a:bodyPr>
          <a:lstStyle/>
          <a:p>
            <a:r>
              <a:rPr lang="de-CH" sz="2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Kurt Metz</a:t>
            </a:r>
            <a:r>
              <a:rPr lang="de-CH"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endParaRPr lang="de-CH" sz="12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de-CH" sz="12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de-CH"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de-CH" sz="1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Unterstützt von </a:t>
            </a:r>
          </a:p>
          <a:p>
            <a:endParaRPr lang="de-CH" sz="1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descr="C:\Users\Kurt Metz\Music\Desktop\Daten_offline\Logos Partner und Sponsoren\Leitner ropeway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292" y="5229200"/>
            <a:ext cx="1076476" cy="29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337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PisaMover - </a:t>
            </a:r>
            <a:r>
              <a:rPr lang="de-CH" b="1" dirty="0" err="1" smtClean="0">
                <a:latin typeface="Tahoma" panose="020B0604030504040204" pitchFamily="34" charset="0"/>
                <a:ea typeface="Tahoma" panose="020B0604030504040204" pitchFamily="34" charset="0"/>
                <a:cs typeface="Tahoma" panose="020B0604030504040204" pitchFamily="34" charset="0"/>
              </a:rPr>
              <a:t>MiniMetro</a:t>
            </a:r>
            <a:endParaRPr lang="de-CH"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8549" y="2067754"/>
            <a:ext cx="4035902" cy="359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036196"/>
            <a:ext cx="4038600" cy="365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ußzeilenplatzhalter 8"/>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3835345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err="1" smtClean="0">
                <a:latin typeface="Tahoma" panose="020B0604030504040204" pitchFamily="34" charset="0"/>
                <a:ea typeface="Tahoma" panose="020B0604030504040204" pitchFamily="34" charset="0"/>
                <a:cs typeface="Tahoma" panose="020B0604030504040204" pitchFamily="34" charset="0"/>
              </a:rPr>
              <a:t>Minimetrò</a:t>
            </a:r>
            <a:r>
              <a:rPr lang="de-CH" b="1" dirty="0" smtClean="0">
                <a:latin typeface="Tahoma" panose="020B0604030504040204" pitchFamily="34" charset="0"/>
                <a:ea typeface="Tahoma" panose="020B0604030504040204" pitchFamily="34" charset="0"/>
                <a:cs typeface="Tahoma" panose="020B0604030504040204" pitchFamily="34" charset="0"/>
              </a:rPr>
              <a:t> Perugia</a:t>
            </a:r>
            <a:endParaRPr lang="de-CH" b="1" dirty="0">
              <a:latin typeface="Tahoma" panose="020B0604030504040204" pitchFamily="34" charset="0"/>
              <a:ea typeface="Tahoma" panose="020B0604030504040204" pitchFamily="34" charset="0"/>
              <a:cs typeface="Tahoma" panose="020B0604030504040204" pitchFamily="34" charset="0"/>
            </a:endParaRPr>
          </a:p>
        </p:txBody>
      </p:sp>
      <p:pic>
        <p:nvPicPr>
          <p:cNvPr id="4101"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073347"/>
            <a:ext cx="4038600" cy="357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929581"/>
            <a:ext cx="4038600" cy="38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ußzeilenplatzhalter 9"/>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153837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Vorteile urbaner Seilbahnen</a:t>
            </a:r>
            <a:endParaRPr lang="de-CH" b="1" dirty="0">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340768"/>
            <a:ext cx="405384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3403607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Kapazität</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8689" y="1601369"/>
            <a:ext cx="6986622"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37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b="1" dirty="0" smtClean="0">
                <a:latin typeface="Tahoma" panose="020B0604030504040204" pitchFamily="34" charset="0"/>
                <a:ea typeface="Tahoma" panose="020B0604030504040204" pitchFamily="34" charset="0"/>
                <a:cs typeface="Tahoma" panose="020B0604030504040204" pitchFamily="34" charset="0"/>
              </a:rPr>
              <a:t>Kurven?</a:t>
            </a:r>
            <a:br>
              <a:rPr lang="de-CH" b="1" dirty="0" smtClean="0">
                <a:latin typeface="Tahoma" panose="020B0604030504040204" pitchFamily="34" charset="0"/>
                <a:ea typeface="Tahoma" panose="020B0604030504040204" pitchFamily="34" charset="0"/>
                <a:cs typeface="Tahoma" panose="020B0604030504040204" pitchFamily="34" charset="0"/>
              </a:rPr>
            </a:br>
            <a:r>
              <a:rPr lang="de-CH" sz="2200" b="1" dirty="0" smtClean="0">
                <a:latin typeface="Tahoma" panose="020B0604030504040204" pitchFamily="34" charset="0"/>
                <a:ea typeface="Tahoma" panose="020B0604030504040204" pitchFamily="34" charset="0"/>
                <a:cs typeface="Tahoma" panose="020B0604030504040204" pitchFamily="34" charset="0"/>
              </a:rPr>
              <a:t>City Cable Car</a:t>
            </a:r>
            <a:endParaRPr lang="de-CH" sz="2200"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solidFill>
                  <a:prstClr val="black">
                    <a:tint val="75000"/>
                  </a:prstClr>
                </a:solidFill>
              </a:rPr>
              <a:t>Urbane Seilbahnen für Luzern                                                  Kurt Metz.</a:t>
            </a:r>
            <a:endParaRPr lang="de-CH">
              <a:solidFill>
                <a:prstClr val="black">
                  <a:tint val="75000"/>
                </a:prstClr>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556792"/>
            <a:ext cx="437197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225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Über Gebäude?</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a:xfrm>
            <a:off x="457200" y="1412776"/>
            <a:ext cx="8229600" cy="4713387"/>
          </a:xfrm>
        </p:spPr>
        <p:txBody>
          <a:bodyPr>
            <a:normAutofit fontScale="47500" lnSpcReduction="20000"/>
          </a:bodyPr>
          <a:lstStyle/>
          <a:p>
            <a:pPr marL="0" indent="0">
              <a:buNone/>
            </a:pPr>
            <a:r>
              <a:rPr lang="de-CH" sz="3600" dirty="0" smtClean="0"/>
              <a:t>Richtlinie 2000/9/EG:</a:t>
            </a:r>
            <a:br>
              <a:rPr lang="de-CH" sz="3600" dirty="0" smtClean="0"/>
            </a:br>
            <a:endParaRPr lang="de-CH" sz="3600" dirty="0" smtClean="0"/>
          </a:p>
          <a:p>
            <a:r>
              <a:rPr lang="de-CH" sz="3600" dirty="0" smtClean="0"/>
              <a:t>3.1.1. Die </a:t>
            </a:r>
            <a:r>
              <a:rPr lang="de-CH" sz="3600" dirty="0"/>
              <a:t>Anlage ist so zu planen, </a:t>
            </a:r>
            <a:r>
              <a:rPr lang="de-CH" sz="3600" dirty="0" smtClean="0"/>
              <a:t>dass </a:t>
            </a:r>
            <a:r>
              <a:rPr lang="de-CH" sz="3600" dirty="0"/>
              <a:t>sie unter Berücksichtigung der Merkmale des Geländes und der Umgebung, der atmosphärischen und meteorologischen Gegebenheiten, der möglichen in der Nähe befindlichen Bauwerke und Hindernisse am Boden und in der Luft sicher und ohne </a:t>
            </a:r>
            <a:r>
              <a:rPr lang="de-CH" sz="3600" dirty="0" smtClean="0"/>
              <a:t>dass </a:t>
            </a:r>
            <a:r>
              <a:rPr lang="de-CH" sz="3600" dirty="0"/>
              <a:t>von ihr Störungen oder Gefahren ausgehen, betrieben werden kann; dies gilt auch für alle Betriebs- und Wartungsbedingungen und für die Bergung von Personen</a:t>
            </a:r>
            <a:r>
              <a:rPr lang="de-CH" sz="3600" dirty="0" smtClean="0"/>
              <a:t>.</a:t>
            </a:r>
            <a:br>
              <a:rPr lang="de-CH" sz="3600" dirty="0" smtClean="0"/>
            </a:br>
            <a:endParaRPr lang="de-CH" sz="3600" dirty="0"/>
          </a:p>
          <a:p>
            <a:r>
              <a:rPr lang="de-CH" sz="3600" dirty="0"/>
              <a:t>3.1.2. Zwischen Fahrzeugen, Schleppeinrichtungen, Fahrbahnen, Seilen usw. und möglichen in der Nähe befindlichen Bauwerken und Hindernissen am Boden und in der Luft </a:t>
            </a:r>
            <a:r>
              <a:rPr lang="de-CH" sz="3600" dirty="0" smtClean="0"/>
              <a:t>muss </a:t>
            </a:r>
            <a:r>
              <a:rPr lang="de-CH" sz="3600" dirty="0"/>
              <a:t>ein ausreichender seitlicher und senkrechter Abstand vorhanden sein; dabei sind die Bewegungen der Seile und Fahrzeuge bzw. der Schleppeinrichtungen in senkrechter Richtung sowie in Längs- und Querrichtung unter den vorhersehbaren ungünstigsten Betriebsverhältnissen zu berücksichtigen</a:t>
            </a:r>
            <a:r>
              <a:rPr lang="de-CH" dirty="0" smtClean="0"/>
              <a:t>.</a:t>
            </a:r>
          </a:p>
          <a:p>
            <a:endParaRPr lang="de-CH" dirty="0" smtClean="0"/>
          </a:p>
          <a:p>
            <a:endParaRPr lang="de-CH" dirty="0" smtClean="0"/>
          </a:p>
          <a:p>
            <a:pPr marL="0" indent="0" algn="ctr">
              <a:buNone/>
            </a:pPr>
            <a:r>
              <a:rPr lang="de-CH" sz="10100" b="1" dirty="0" smtClean="0">
                <a:latin typeface="Tahoma" panose="020B0604030504040204" pitchFamily="34" charset="0"/>
                <a:ea typeface="Tahoma" panose="020B0604030504040204" pitchFamily="34" charset="0"/>
                <a:cs typeface="Tahoma" panose="020B0604030504040204" pitchFamily="34" charset="0"/>
              </a:rPr>
              <a:t>Also: JA!</a:t>
            </a:r>
            <a:endParaRPr lang="de-CH" sz="10100"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222480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Privatsphäre?</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2865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71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Die «Luzerner Fälle»</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p:txBody>
          <a:bodyPr>
            <a:normAutofit/>
          </a:bodyPr>
          <a:lstStyle/>
          <a:p>
            <a:pPr marL="0" indent="0" algn="ctr">
              <a:buNone/>
            </a:pPr>
            <a:r>
              <a:rPr lang="de-CH" sz="5200" b="1" dirty="0" smtClean="0">
                <a:latin typeface="Tahoma" panose="020B0604030504040204" pitchFamily="34" charset="0"/>
                <a:ea typeface="Tahoma" panose="020B0604030504040204" pitchFamily="34" charset="0"/>
                <a:cs typeface="Tahoma" panose="020B0604030504040204" pitchFamily="34" charset="0"/>
              </a:rPr>
              <a:t>Wo sehen Sie Potenzial </a:t>
            </a:r>
          </a:p>
          <a:p>
            <a:pPr marL="0" indent="0" algn="ctr">
              <a:buNone/>
            </a:pPr>
            <a:r>
              <a:rPr lang="de-CH" sz="5200" b="1" dirty="0" smtClean="0">
                <a:latin typeface="Tahoma" panose="020B0604030504040204" pitchFamily="34" charset="0"/>
                <a:ea typeface="Tahoma" panose="020B0604030504040204" pitchFamily="34" charset="0"/>
                <a:cs typeface="Tahoma" panose="020B0604030504040204" pitchFamily="34" charset="0"/>
              </a:rPr>
              <a:t>für Seilbahnen </a:t>
            </a:r>
          </a:p>
          <a:p>
            <a:pPr marL="0" indent="0" algn="ctr">
              <a:buNone/>
            </a:pPr>
            <a:r>
              <a:rPr lang="de-CH" sz="5200" b="1" dirty="0" smtClean="0">
                <a:latin typeface="Tahoma" panose="020B0604030504040204" pitchFamily="34" charset="0"/>
                <a:ea typeface="Tahoma" panose="020B0604030504040204" pitchFamily="34" charset="0"/>
                <a:cs typeface="Tahoma" panose="020B0604030504040204" pitchFamily="34" charset="0"/>
              </a:rPr>
              <a:t>im Grossraum der Stadt Luzern?</a:t>
            </a:r>
          </a:p>
          <a:p>
            <a:endParaRPr lang="de-CH" sz="5200" dirty="0">
              <a:latin typeface="Tahoma" panose="020B0604030504040204" pitchFamily="34" charset="0"/>
              <a:ea typeface="Tahoma" panose="020B0604030504040204" pitchFamily="34" charset="0"/>
              <a:cs typeface="Tahoma" panose="020B0604030504040204" pitchFamily="34" charset="0"/>
            </a:endParaRPr>
          </a:p>
        </p:txBody>
      </p:sp>
      <p:sp>
        <p:nvSpPr>
          <p:cNvPr id="5" name="Fußzeilenplatzhalter 4"/>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1736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dirty="0" smtClean="0"/>
              <a:t/>
            </a:r>
            <a:br>
              <a:rPr lang="de-CH" dirty="0" smtClean="0"/>
            </a:br>
            <a:r>
              <a:rPr lang="de-CH" sz="3600" b="1" dirty="0" smtClean="0">
                <a:latin typeface="Tahoma" panose="020B0604030504040204" pitchFamily="34" charset="0"/>
                <a:ea typeface="Tahoma" panose="020B0604030504040204" pitchFamily="34" charset="0"/>
                <a:cs typeface="Tahoma" panose="020B0604030504040204" pitchFamily="34" charset="0"/>
              </a:rPr>
              <a:t>Verpasste Chance:</a:t>
            </a:r>
            <a:br>
              <a:rPr lang="de-CH" sz="3600" b="1" dirty="0" smtClean="0">
                <a:latin typeface="Tahoma" panose="020B0604030504040204" pitchFamily="34" charset="0"/>
                <a:ea typeface="Tahoma" panose="020B0604030504040204" pitchFamily="34" charset="0"/>
                <a:cs typeface="Tahoma" panose="020B0604030504040204" pitchFamily="34" charset="0"/>
              </a:rPr>
            </a:br>
            <a:r>
              <a:rPr lang="de-CH" sz="3600" b="1" dirty="0" smtClean="0">
                <a:latin typeface="Tahoma" panose="020B0604030504040204" pitchFamily="34" charset="0"/>
                <a:ea typeface="Tahoma" panose="020B0604030504040204" pitchFamily="34" charset="0"/>
                <a:cs typeface="Tahoma" panose="020B0604030504040204" pitchFamily="34" charset="0"/>
              </a:rPr>
              <a:t>Erschliessen </a:t>
            </a:r>
            <a:r>
              <a:rPr lang="de-CH" sz="3600" b="1" dirty="0">
                <a:latin typeface="Tahoma" panose="020B0604030504040204" pitchFamily="34" charset="0"/>
                <a:ea typeface="Tahoma" panose="020B0604030504040204" pitchFamily="34" charset="0"/>
                <a:cs typeface="Tahoma" panose="020B0604030504040204" pitchFamily="34" charset="0"/>
              </a:rPr>
              <a:t>der Mall of Switzerland</a:t>
            </a:r>
            <a:r>
              <a:rPr lang="de-CH" dirty="0"/>
              <a:t/>
            </a:r>
            <a:br>
              <a:rPr lang="de-CH" dirty="0"/>
            </a:br>
            <a:endParaRPr lang="de-CH" dirty="0"/>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44488"/>
            <a:ext cx="8229600" cy="4037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90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b="1" dirty="0" smtClean="0">
                <a:latin typeface="Tahoma" panose="020B0604030504040204" pitchFamily="34" charset="0"/>
                <a:ea typeface="Tahoma" panose="020B0604030504040204" pitchFamily="34" charset="0"/>
                <a:cs typeface="Tahoma" panose="020B0604030504040204" pitchFamily="34" charset="0"/>
              </a:rPr>
              <a:t>Potenzielle Chance: Anschluss neue </a:t>
            </a:r>
            <a:r>
              <a:rPr lang="de-CH" b="1" dirty="0" err="1" smtClean="0">
                <a:latin typeface="Tahoma" panose="020B0604030504040204" pitchFamily="34" charset="0"/>
                <a:ea typeface="Tahoma" panose="020B0604030504040204" pitchFamily="34" charset="0"/>
                <a:cs typeface="Tahoma" panose="020B0604030504040204" pitchFamily="34" charset="0"/>
              </a:rPr>
              <a:t>Pilatusbahn</a:t>
            </a:r>
            <a:r>
              <a:rPr lang="de-CH" b="1" dirty="0" smtClean="0">
                <a:latin typeface="Tahoma" panose="020B0604030504040204" pitchFamily="34" charset="0"/>
                <a:ea typeface="Tahoma" panose="020B0604030504040204" pitchFamily="34" charset="0"/>
                <a:cs typeface="Tahoma" panose="020B0604030504040204" pitchFamily="34" charset="0"/>
              </a:rPr>
              <a:t>-Talstation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556792"/>
            <a:ext cx="3286697" cy="469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552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b="1" dirty="0" smtClean="0">
                <a:latin typeface="Tahoma" panose="020B0604030504040204" pitchFamily="34" charset="0"/>
                <a:ea typeface="Tahoma" panose="020B0604030504040204" pitchFamily="34" charset="0"/>
                <a:cs typeface="Tahoma" panose="020B0604030504040204" pitchFamily="34" charset="0"/>
              </a:rPr>
              <a:t>Wie viele Seilbahnen sehen Sie von der </a:t>
            </a:r>
            <a:r>
              <a:rPr lang="de-CH" b="1" dirty="0" err="1" smtClean="0">
                <a:latin typeface="Tahoma" panose="020B0604030504040204" pitchFamily="34" charset="0"/>
                <a:ea typeface="Tahoma" panose="020B0604030504040204" pitchFamily="34" charset="0"/>
                <a:cs typeface="Tahoma" panose="020B0604030504040204" pitchFamily="34" charset="0"/>
              </a:rPr>
              <a:t>Museggmauer</a:t>
            </a:r>
            <a:r>
              <a:rPr lang="de-CH" b="1" dirty="0" smtClean="0">
                <a:latin typeface="Tahoma" panose="020B0604030504040204" pitchFamily="34" charset="0"/>
                <a:ea typeface="Tahoma" panose="020B0604030504040204" pitchFamily="34" charset="0"/>
                <a:cs typeface="Tahoma" panose="020B0604030504040204" pitchFamily="34" charset="0"/>
              </a:rPr>
              <a:t>?</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p:txBody>
          <a:bodyPr/>
          <a:lstStyle/>
          <a:p>
            <a:pPr marL="0" indent="0" algn="ctr">
              <a:buNone/>
            </a:pPr>
            <a:endParaRPr lang="de-CH" dirty="0" smtClean="0"/>
          </a:p>
          <a:p>
            <a:pPr marL="0" indent="0" algn="ctr">
              <a:buNone/>
            </a:pPr>
            <a:endParaRPr lang="de-CH" dirty="0"/>
          </a:p>
          <a:p>
            <a:pPr marL="0" indent="0" algn="ctr">
              <a:buNone/>
            </a:pPr>
            <a:endParaRPr lang="de-CH" dirty="0" smtClean="0"/>
          </a:p>
          <a:p>
            <a:pPr marL="0" indent="0" algn="ctr">
              <a:buNone/>
            </a:pPr>
            <a:endParaRPr lang="de-CH" dirty="0"/>
          </a:p>
          <a:p>
            <a:pPr marL="0" indent="0" algn="ctr">
              <a:buNone/>
            </a:pPr>
            <a:endParaRPr lang="de-CH" dirty="0" smtClean="0"/>
          </a:p>
          <a:p>
            <a:pPr marL="0" indent="0" algn="ctr">
              <a:buNone/>
            </a:pPr>
            <a:endParaRPr lang="de-CH" dirty="0"/>
          </a:p>
          <a:p>
            <a:pPr marL="0" indent="0" algn="ctr">
              <a:buNone/>
            </a:pPr>
            <a:r>
              <a:rPr lang="de-CH" sz="4000" b="1" dirty="0" smtClean="0">
                <a:latin typeface="Tahoma" panose="020B0604030504040204" pitchFamily="34" charset="0"/>
                <a:ea typeface="Tahoma" panose="020B0604030504040204" pitchFamily="34" charset="0"/>
                <a:cs typeface="Tahoma" panose="020B0604030504040204" pitchFamily="34" charset="0"/>
              </a:rPr>
              <a:t>Was haben Sie Gemeinsames?</a:t>
            </a:r>
            <a:endParaRPr lang="de-CH" sz="4000"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3238"/>
            <a:ext cx="822960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72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CH" sz="3600" b="1" dirty="0" smtClean="0">
                <a:latin typeface="Tahoma" panose="020B0604030504040204" pitchFamily="34" charset="0"/>
                <a:ea typeface="Tahoma" panose="020B0604030504040204" pitchFamily="34" charset="0"/>
                <a:cs typeface="Tahoma" panose="020B0604030504040204" pitchFamily="34" charset="0"/>
              </a:rPr>
              <a:t>Potenzielle Chance: Entlastung der Achse </a:t>
            </a:r>
            <a:r>
              <a:rPr lang="de-CH" sz="3600" b="1" dirty="0" err="1" smtClean="0">
                <a:latin typeface="Tahoma" panose="020B0604030504040204" pitchFamily="34" charset="0"/>
                <a:ea typeface="Tahoma" panose="020B0604030504040204" pitchFamily="34" charset="0"/>
                <a:cs typeface="Tahoma" panose="020B0604030504040204" pitchFamily="34" charset="0"/>
              </a:rPr>
              <a:t>Obernau</a:t>
            </a:r>
            <a:r>
              <a:rPr lang="de-CH" sz="3600" b="1" dirty="0" smtClean="0">
                <a:latin typeface="Tahoma" panose="020B0604030504040204" pitchFamily="34" charset="0"/>
                <a:ea typeface="Tahoma" panose="020B0604030504040204" pitchFamily="34" charset="0"/>
                <a:cs typeface="Tahoma" panose="020B0604030504040204" pitchFamily="34" charset="0"/>
              </a:rPr>
              <a:t> – Bahnhof - VHS</a:t>
            </a:r>
            <a:endParaRPr lang="de-CH"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5727764" cy="458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178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sz="3200" b="1" dirty="0" smtClean="0">
                <a:latin typeface="Tahoma" panose="020B0604030504040204" pitchFamily="34" charset="0"/>
                <a:ea typeface="Tahoma" panose="020B0604030504040204" pitchFamily="34" charset="0"/>
                <a:cs typeface="Tahoma" panose="020B0604030504040204" pitchFamily="34" charset="0"/>
              </a:rPr>
              <a:t>Potenzielle Chance: Erschliessen des Entwicklungsgebiets Littauerboden</a:t>
            </a:r>
            <a:endParaRPr lang="de-CH"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495" y="1600200"/>
            <a:ext cx="782700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51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CH" sz="3900" b="1" dirty="0" smtClean="0">
                <a:latin typeface="Tahoma" panose="020B0604030504040204" pitchFamily="34" charset="0"/>
                <a:ea typeface="Tahoma" panose="020B0604030504040204" pitchFamily="34" charset="0"/>
                <a:cs typeface="Tahoma" panose="020B0604030504040204" pitchFamily="34" charset="0"/>
              </a:rPr>
              <a:t>Die erste Chance: </a:t>
            </a:r>
            <a:br>
              <a:rPr lang="de-CH" sz="3900" b="1" dirty="0" smtClean="0">
                <a:latin typeface="Tahoma" panose="020B0604030504040204" pitchFamily="34" charset="0"/>
                <a:ea typeface="Tahoma" panose="020B0604030504040204" pitchFamily="34" charset="0"/>
                <a:cs typeface="Tahoma" panose="020B0604030504040204" pitchFamily="34" charset="0"/>
              </a:rPr>
            </a:br>
            <a:r>
              <a:rPr lang="de-CH" sz="3900" b="1" dirty="0" smtClean="0">
                <a:latin typeface="Tahoma" panose="020B0604030504040204" pitchFamily="34" charset="0"/>
                <a:ea typeface="Tahoma" panose="020B0604030504040204" pitchFamily="34" charset="0"/>
                <a:cs typeface="Tahoma" panose="020B0604030504040204" pitchFamily="34" charset="0"/>
              </a:rPr>
              <a:t>Car-</a:t>
            </a:r>
            <a:r>
              <a:rPr lang="de-CH" sz="3900" b="1" dirty="0" err="1" smtClean="0">
                <a:latin typeface="Tahoma" panose="020B0604030504040204" pitchFamily="34" charset="0"/>
                <a:ea typeface="Tahoma" panose="020B0604030504040204" pitchFamily="34" charset="0"/>
                <a:cs typeface="Tahoma" panose="020B0604030504040204" pitchFamily="34" charset="0"/>
              </a:rPr>
              <a:t>Parking</a:t>
            </a:r>
            <a:r>
              <a:rPr lang="de-CH" sz="3900" b="1" dirty="0" smtClean="0">
                <a:latin typeface="Tahoma" panose="020B0604030504040204" pitchFamily="34" charset="0"/>
                <a:ea typeface="Tahoma" panose="020B0604030504040204" pitchFamily="34" charset="0"/>
                <a:cs typeface="Tahoma" panose="020B0604030504040204" pitchFamily="34" charset="0"/>
              </a:rPr>
              <a:t> an der Peripherie?!</a:t>
            </a:r>
            <a:endParaRPr lang="de-CH" sz="3900" b="1" dirty="0">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p:txBody>
          <a:bodyPr/>
          <a:lstStyle/>
          <a:p>
            <a:pPr marL="0" indent="0" algn="ctr">
              <a:buNone/>
            </a:pPr>
            <a:endParaRPr lang="de-CH"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e-CH" dirty="0" smtClean="0">
                <a:latin typeface="Tahoma" panose="020B0604030504040204" pitchFamily="34" charset="0"/>
                <a:ea typeface="Tahoma" panose="020B0604030504040204" pitchFamily="34" charset="0"/>
                <a:cs typeface="Tahoma" panose="020B0604030504040204" pitchFamily="34" charset="0"/>
              </a:rPr>
              <a:t>Metro-Luzern Schwanenplatz </a:t>
            </a:r>
            <a:br>
              <a:rPr lang="de-CH" dirty="0" smtClean="0">
                <a:latin typeface="Tahoma" panose="020B0604030504040204" pitchFamily="34" charset="0"/>
                <a:ea typeface="Tahoma" panose="020B0604030504040204" pitchFamily="34" charset="0"/>
                <a:cs typeface="Tahoma" panose="020B0604030504040204" pitchFamily="34" charset="0"/>
              </a:rPr>
            </a:br>
            <a:r>
              <a:rPr lang="de-CH" dirty="0" smtClean="0">
                <a:latin typeface="Tahoma" panose="020B0604030504040204" pitchFamily="34" charset="0"/>
                <a:ea typeface="Tahoma" panose="020B0604030504040204" pitchFamily="34" charset="0"/>
                <a:cs typeface="Tahoma" panose="020B0604030504040204" pitchFamily="34" charset="0"/>
              </a:rPr>
              <a:t>à la Initiativkomitee?</a:t>
            </a:r>
          </a:p>
          <a:p>
            <a:pPr marL="0" indent="0" algn="ctr">
              <a:buNone/>
            </a:pPr>
            <a:endParaRPr lang="de-CH"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e-CH" dirty="0" smtClean="0">
                <a:latin typeface="Tahoma" panose="020B0604030504040204" pitchFamily="34" charset="0"/>
                <a:ea typeface="Tahoma" panose="020B0604030504040204" pitchFamily="34" charset="0"/>
                <a:cs typeface="Tahoma" panose="020B0604030504040204" pitchFamily="34" charset="0"/>
              </a:rPr>
              <a:t>Oberirdische Seilbahn als zusätzlicher Tourismusmagnet?</a:t>
            </a:r>
          </a:p>
          <a:p>
            <a:pPr marL="0" indent="0" algn="ctr">
              <a:buNone/>
            </a:pPr>
            <a:endParaRPr lang="de-CH"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e-CH" dirty="0" smtClean="0">
                <a:latin typeface="Tahoma" panose="020B0604030504040204" pitchFamily="34" charset="0"/>
                <a:ea typeface="Tahoma" panose="020B0604030504040204" pitchFamily="34" charset="0"/>
                <a:cs typeface="Tahoma" panose="020B0604030504040204" pitchFamily="34" charset="0"/>
              </a:rPr>
              <a:t>Seilgezogene </a:t>
            </a:r>
            <a:r>
              <a:rPr lang="de-CH" dirty="0" err="1" smtClean="0">
                <a:latin typeface="Tahoma" panose="020B0604030504040204" pitchFamily="34" charset="0"/>
                <a:ea typeface="Tahoma" panose="020B0604030504040204" pitchFamily="34" charset="0"/>
                <a:cs typeface="Tahoma" panose="020B0604030504040204" pitchFamily="34" charset="0"/>
              </a:rPr>
              <a:t>MiniMetro</a:t>
            </a:r>
            <a:r>
              <a:rPr lang="de-CH"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endParaRPr lang="de-CH"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de-CH"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2442495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CH" b="1" dirty="0" smtClean="0">
                <a:latin typeface="Tahoma" panose="020B0604030504040204" pitchFamily="34" charset="0"/>
                <a:ea typeface="Tahoma" panose="020B0604030504040204" pitchFamily="34" charset="0"/>
                <a:cs typeface="Tahoma" panose="020B0604030504040204" pitchFamily="34" charset="0"/>
              </a:rPr>
              <a:t>Den Gordischen Knoten durchschneiden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3" name="Inhaltsplatzhalter 2"/>
          <p:cNvSpPr>
            <a:spLocks noGrp="1"/>
          </p:cNvSpPr>
          <p:nvPr>
            <p:ph idx="1"/>
          </p:nvPr>
        </p:nvSpPr>
        <p:spPr>
          <a:xfrm>
            <a:off x="457200" y="1412776"/>
            <a:ext cx="8229600" cy="4713387"/>
          </a:xfrm>
        </p:spPr>
        <p:txBody>
          <a:bodyPr>
            <a:normAutofit fontScale="92500" lnSpcReduction="20000"/>
          </a:bodyPr>
          <a:lstStyle/>
          <a:p>
            <a:endParaRPr lang="de-CH" dirty="0" smtClean="0"/>
          </a:p>
          <a:p>
            <a:r>
              <a:rPr lang="de-CH" b="1" dirty="0" smtClean="0"/>
              <a:t>JA UND Mentalität - statt Ja, </a:t>
            </a:r>
            <a:r>
              <a:rPr lang="de-CH" b="1" i="1" dirty="0" smtClean="0"/>
              <a:t>aber</a:t>
            </a:r>
            <a:r>
              <a:rPr lang="de-CH" b="1" dirty="0" smtClean="0"/>
              <a:t> Verhindern</a:t>
            </a:r>
          </a:p>
          <a:p>
            <a:r>
              <a:rPr lang="de-CH" b="1" dirty="0" smtClean="0"/>
              <a:t>Integration</a:t>
            </a:r>
            <a:r>
              <a:rPr lang="de-CH" dirty="0" smtClean="0"/>
              <a:t> in bestehendes ÖV-Angebot</a:t>
            </a:r>
          </a:p>
          <a:p>
            <a:r>
              <a:rPr lang="de-CH" dirty="0" smtClean="0"/>
              <a:t>Investition </a:t>
            </a:r>
            <a:r>
              <a:rPr lang="de-CH" b="1" dirty="0" smtClean="0"/>
              <a:t>und</a:t>
            </a:r>
            <a:r>
              <a:rPr lang="de-CH" dirty="0" smtClean="0"/>
              <a:t> Betrieb </a:t>
            </a:r>
            <a:r>
              <a:rPr lang="de-CH" b="1" dirty="0" smtClean="0"/>
              <a:t>finanzierbar</a:t>
            </a:r>
          </a:p>
          <a:p>
            <a:r>
              <a:rPr lang="de-CH" dirty="0" smtClean="0"/>
              <a:t>Rasch </a:t>
            </a:r>
            <a:r>
              <a:rPr lang="de-CH" b="1" dirty="0" smtClean="0"/>
              <a:t>und</a:t>
            </a:r>
            <a:r>
              <a:rPr lang="de-CH" dirty="0" smtClean="0"/>
              <a:t> </a:t>
            </a:r>
            <a:r>
              <a:rPr lang="de-CH" dirty="0" err="1" smtClean="0"/>
              <a:t>unaufwändig</a:t>
            </a:r>
            <a:r>
              <a:rPr lang="de-CH" dirty="0" smtClean="0"/>
              <a:t> </a:t>
            </a:r>
            <a:r>
              <a:rPr lang="de-CH" b="1" dirty="0" smtClean="0"/>
              <a:t>realisierbare</a:t>
            </a:r>
            <a:r>
              <a:rPr lang="de-CH" dirty="0" smtClean="0"/>
              <a:t> Projekte</a:t>
            </a:r>
          </a:p>
          <a:p>
            <a:r>
              <a:rPr lang="de-CH" b="1" dirty="0" smtClean="0"/>
              <a:t>Mehrwerte</a:t>
            </a:r>
            <a:r>
              <a:rPr lang="de-CH" dirty="0" smtClean="0"/>
              <a:t> für alle Betroffenen schaffen</a:t>
            </a:r>
          </a:p>
          <a:p>
            <a:endParaRPr lang="de-CH" dirty="0" smtClean="0"/>
          </a:p>
          <a:p>
            <a:pPr marL="0" indent="0" algn="ctr">
              <a:buNone/>
            </a:pPr>
            <a:r>
              <a:rPr lang="de-CH" sz="4000" b="1" dirty="0" smtClean="0">
                <a:latin typeface="Tahoma" panose="020B0604030504040204" pitchFamily="34" charset="0"/>
                <a:ea typeface="Tahoma" panose="020B0604030504040204" pitchFamily="34" charset="0"/>
                <a:cs typeface="Tahoma" panose="020B0604030504040204" pitchFamily="34" charset="0"/>
              </a:rPr>
              <a:t>Urbane Seilbahnen für Luzern:</a:t>
            </a:r>
          </a:p>
          <a:p>
            <a:pPr marL="0" indent="0" algn="ctr">
              <a:buNone/>
            </a:pPr>
            <a:r>
              <a:rPr lang="de-CH" sz="4000" b="1" dirty="0" smtClean="0">
                <a:latin typeface="Tahoma" panose="020B0604030504040204" pitchFamily="34" charset="0"/>
                <a:ea typeface="Tahoma" panose="020B0604030504040204" pitchFamily="34" charset="0"/>
                <a:cs typeface="Tahoma" panose="020B0604030504040204" pitchFamily="34" charset="0"/>
              </a:rPr>
              <a:t>Viele </a:t>
            </a:r>
            <a:r>
              <a:rPr lang="de-CH" sz="4000" b="1" dirty="0">
                <a:latin typeface="Tahoma" panose="020B0604030504040204" pitchFamily="34" charset="0"/>
                <a:ea typeface="Tahoma" panose="020B0604030504040204" pitchFamily="34" charset="0"/>
                <a:cs typeface="Tahoma" panose="020B0604030504040204" pitchFamily="34" charset="0"/>
              </a:rPr>
              <a:t>Chancen: GO for it!</a:t>
            </a:r>
            <a:endParaRPr lang="de-CH" sz="4000" b="1" dirty="0" smtClean="0">
              <a:latin typeface="Tahoma" panose="020B0604030504040204" pitchFamily="34" charset="0"/>
              <a:ea typeface="Tahoma" panose="020B0604030504040204" pitchFamily="34" charset="0"/>
              <a:cs typeface="Tahoma" panose="020B0604030504040204" pitchFamily="34" charset="0"/>
            </a:endParaRPr>
          </a:p>
          <a:p>
            <a:endParaRPr lang="de-CH" dirty="0" smtClean="0"/>
          </a:p>
          <a:p>
            <a:pPr marL="0" indent="0">
              <a:buNone/>
            </a:pPr>
            <a:endParaRPr lang="de-CH" dirty="0"/>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2033827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105650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b="1" dirty="0" smtClean="0">
                <a:latin typeface="Tahoma" panose="020B0604030504040204" pitchFamily="34" charset="0"/>
                <a:ea typeface="Tahoma" panose="020B0604030504040204" pitchFamily="34" charset="0"/>
                <a:cs typeface="Tahoma" panose="020B0604030504040204" pitchFamily="34" charset="0"/>
              </a:rPr>
              <a:t>Seilbahntypologie</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3863" y="2857254"/>
            <a:ext cx="7596274" cy="201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999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Urbane Anwendungen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2" name="Fußzeilenplatzhalter 1"/>
          <p:cNvSpPr>
            <a:spLocks noGrp="1"/>
          </p:cNvSpPr>
          <p:nvPr>
            <p:ph type="ftr" sz="quarter" idx="11"/>
          </p:nvPr>
        </p:nvSpPr>
        <p:spPr/>
        <p:txBody>
          <a:bodyPr/>
          <a:lstStyle/>
          <a:p>
            <a:r>
              <a:rPr lang="de-CH" smtClean="0"/>
              <a:t>Urbane Seilbahnen für Luzern                                                  Kurt Metz.</a:t>
            </a:r>
            <a:endParaRPr lang="de-CH"/>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44573"/>
            <a:ext cx="8229600" cy="443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711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Einsatzvergleich</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2" name="Fußzeilenplatzhalter 1"/>
          <p:cNvSpPr>
            <a:spLocks noGrp="1"/>
          </p:cNvSpPr>
          <p:nvPr>
            <p:ph type="ftr" sz="quarter" idx="11"/>
          </p:nvPr>
        </p:nvSpPr>
        <p:spPr/>
        <p:txBody>
          <a:bodyPr/>
          <a:lstStyle/>
          <a:p>
            <a:r>
              <a:rPr lang="de-CH" smtClean="0"/>
              <a:t>Urbane Seilbahnen für Luzern                                                  Kurt Metz.</a:t>
            </a:r>
            <a:endParaRPr lang="de-CH"/>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6435852" cy="482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281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Mobilität für alle</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4899" y="1600200"/>
            <a:ext cx="701420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2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METRO LUZERN?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7394" y="1600200"/>
            <a:ext cx="720921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53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de-CH" dirty="0" smtClean="0"/>
              <a:t/>
            </a:r>
            <a:br>
              <a:rPr lang="de-CH" dirty="0" smtClean="0"/>
            </a:br>
            <a:r>
              <a:rPr lang="de-CH" dirty="0" smtClean="0"/>
              <a:t/>
            </a:r>
            <a:br>
              <a:rPr lang="de-CH" dirty="0" smtClean="0"/>
            </a:br>
            <a:r>
              <a:rPr lang="de-CH" sz="49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Steil </a:t>
            </a:r>
            <a:r>
              <a:rPr lang="de-CH" sz="4900" b="1" dirty="0">
                <a:solidFill>
                  <a:prstClr val="black"/>
                </a:solidFill>
                <a:latin typeface="Tahoma" panose="020B0604030504040204" pitchFamily="34" charset="0"/>
                <a:ea typeface="Tahoma" panose="020B0604030504040204" pitchFamily="34" charset="0"/>
                <a:cs typeface="Tahoma" panose="020B0604030504040204" pitchFamily="34" charset="0"/>
              </a:rPr>
              <a:t>müssen sie sein!</a:t>
            </a:r>
            <a:br>
              <a:rPr lang="de-CH" sz="4900" b="1" dirty="0">
                <a:solidFill>
                  <a:prstClr val="black"/>
                </a:solidFill>
                <a:latin typeface="Tahoma" panose="020B0604030504040204" pitchFamily="34" charset="0"/>
                <a:ea typeface="Tahoma" panose="020B0604030504040204" pitchFamily="34" charset="0"/>
                <a:cs typeface="Tahoma" panose="020B0604030504040204" pitchFamily="34" charset="0"/>
              </a:rPr>
            </a:br>
            <a:r>
              <a:rPr lang="de-CH" sz="4900" b="1" dirty="0" smtClean="0">
                <a:latin typeface="Tahoma" panose="020B0604030504040204" pitchFamily="34" charset="0"/>
                <a:ea typeface="Tahoma" panose="020B0604030504040204" pitchFamily="34" charset="0"/>
                <a:cs typeface="Tahoma" panose="020B0604030504040204" pitchFamily="34" charset="0"/>
              </a:rPr>
              <a:t/>
            </a:r>
            <a:br>
              <a:rPr lang="de-CH" sz="4900" b="1" dirty="0" smtClean="0">
                <a:latin typeface="Tahoma" panose="020B0604030504040204" pitchFamily="34" charset="0"/>
                <a:ea typeface="Tahoma" panose="020B0604030504040204" pitchFamily="34" charset="0"/>
                <a:cs typeface="Tahoma" panose="020B0604030504040204" pitchFamily="34" charset="0"/>
              </a:rPr>
            </a:br>
            <a:endParaRPr lang="de-CH" sz="49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3901778" cy="259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3907875" cy="2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755576" y="4100722"/>
            <a:ext cx="7776864" cy="2123658"/>
          </a:xfrm>
          <a:prstGeom prst="rect">
            <a:avLst/>
          </a:prstGeom>
        </p:spPr>
        <p:txBody>
          <a:bodyPr wrap="square">
            <a:spAutoFit/>
          </a:bodyPr>
          <a:lstStyle/>
          <a:p>
            <a:pPr lvl="0" algn="ctr">
              <a:spcBef>
                <a:spcPct val="0"/>
              </a:spcBef>
            </a:pPr>
            <a:endParaRPr lang="de-CH" sz="4400" dirty="0" smtClean="0">
              <a:solidFill>
                <a:prstClr val="black"/>
              </a:solidFill>
              <a:ea typeface="+mj-ea"/>
              <a:cs typeface="+mj-cs"/>
            </a:endParaRPr>
          </a:p>
          <a:p>
            <a:pPr lvl="0" algn="ctr">
              <a:spcBef>
                <a:spcPct val="0"/>
              </a:spcBef>
            </a:pPr>
            <a:r>
              <a:rPr lang="de-CH" sz="4400" b="1" i="1" dirty="0" smtClean="0">
                <a:solidFill>
                  <a:prstClr val="black"/>
                </a:solidFill>
                <a:latin typeface="Tahoma" panose="020B0604030504040204" pitchFamily="34" charset="0"/>
                <a:ea typeface="Tahoma" panose="020B0604030504040204" pitchFamily="34" charset="0"/>
                <a:cs typeface="Tahoma" panose="020B0604030504040204" pitchFamily="34" charset="0"/>
              </a:rPr>
              <a:t>Wirklich?</a:t>
            </a:r>
            <a:endParaRPr lang="de-CH" sz="4400" b="1" i="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spcBef>
                <a:spcPct val="0"/>
              </a:spcBef>
            </a:pPr>
            <a:endParaRPr lang="de-CH" sz="4400" dirty="0">
              <a:solidFill>
                <a:prstClr val="black"/>
              </a:solidFill>
              <a:ea typeface="+mj-ea"/>
              <a:cs typeface="+mj-cs"/>
            </a:endParaRPr>
          </a:p>
        </p:txBody>
      </p:sp>
      <p:sp>
        <p:nvSpPr>
          <p:cNvPr id="3" name="Fußzeilenplatzhalter 2"/>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67512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b="1" dirty="0" smtClean="0">
                <a:latin typeface="Tahoma" panose="020B0604030504040204" pitchFamily="34" charset="0"/>
                <a:ea typeface="Tahoma" panose="020B0604030504040204" pitchFamily="34" charset="0"/>
                <a:cs typeface="Tahoma" panose="020B0604030504040204" pitchFamily="34" charset="0"/>
              </a:rPr>
              <a:t>Es geht auch horizontal!</a:t>
            </a:r>
            <a:endParaRPr lang="de-CH" b="1"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6648" y="1484785"/>
            <a:ext cx="5718544" cy="213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13" y="3717032"/>
            <a:ext cx="822960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ußzeilenplatzhalter 2"/>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3492487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Mexico City</a:t>
            </a:r>
            <a:endParaRPr lang="de-CH"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660309"/>
            <a:ext cx="4038600" cy="440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660309"/>
            <a:ext cx="4038600" cy="440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ußzeilenplatzhalter 5"/>
          <p:cNvSpPr>
            <a:spLocks noGrp="1"/>
          </p:cNvSpPr>
          <p:nvPr>
            <p:ph type="ftr" sz="quarter" idx="11"/>
          </p:nvPr>
        </p:nvSpPr>
        <p:spPr/>
        <p:txBody>
          <a:bodyPr/>
          <a:lstStyle/>
          <a:p>
            <a:r>
              <a:rPr lang="de-CH" smtClean="0"/>
              <a:t>Urbane Seilbahnen für Luzern                                                  Kurt Metz.</a:t>
            </a:r>
            <a:endParaRPr lang="de-CH"/>
          </a:p>
        </p:txBody>
      </p:sp>
    </p:spTree>
    <p:extLst>
      <p:ext uri="{BB962C8B-B14F-4D97-AF65-F5344CB8AC3E}">
        <p14:creationId xmlns:p14="http://schemas.microsoft.com/office/powerpoint/2010/main" val="48443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Portland, Oregon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7267" y="3792539"/>
            <a:ext cx="4548378" cy="250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196752"/>
            <a:ext cx="4537901" cy="252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846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Singapur</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1026" name="Picture 2" descr="C:\Users\Kurt Metz\Music\Desktop\Daten_offline\Publikationen\Jahrnbuch VWG\Seilbahnen\Singapor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08" y="1340768"/>
            <a:ext cx="3414237" cy="485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8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Brest, Frankreich</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2330" y="1601369"/>
            <a:ext cx="6779340"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13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Tahoma" panose="020B0604030504040204" pitchFamily="34" charset="0"/>
                <a:ea typeface="Tahoma" panose="020B0604030504040204" pitchFamily="34" charset="0"/>
                <a:cs typeface="Tahoma" panose="020B0604030504040204" pitchFamily="34" charset="0"/>
              </a:rPr>
              <a:t>London</a:t>
            </a:r>
            <a:endParaRPr lang="de-CH" b="1" dirty="0">
              <a:latin typeface="Tahoma" panose="020B0604030504040204" pitchFamily="34" charset="0"/>
              <a:ea typeface="Tahoma" panose="020B0604030504040204" pitchFamily="34" charset="0"/>
              <a:cs typeface="Tahoma" panose="020B0604030504040204" pitchFamily="34" charset="0"/>
            </a:endParaRPr>
          </a:p>
        </p:txBody>
      </p:sp>
      <p:sp>
        <p:nvSpPr>
          <p:cNvPr id="4" name="Fußzeilenplatzhalter 3"/>
          <p:cNvSpPr>
            <a:spLocks noGrp="1"/>
          </p:cNvSpPr>
          <p:nvPr>
            <p:ph type="ftr" sz="quarter" idx="11"/>
          </p:nvPr>
        </p:nvSpPr>
        <p:spPr/>
        <p:txBody>
          <a:bodyPr/>
          <a:lstStyle/>
          <a:p>
            <a:r>
              <a:rPr lang="de-CH" smtClean="0"/>
              <a:t>Urbane Seilbahnen für Luzern                                                  Kurt Metz.</a:t>
            </a:r>
            <a:endParaRPr lang="de-CH"/>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268760"/>
            <a:ext cx="2719052" cy="18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68760"/>
            <a:ext cx="2719387"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1" y="3212976"/>
            <a:ext cx="5069873" cy="31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299178"/>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Words>
  <Application>Microsoft Office PowerPoint</Application>
  <PresentationFormat>Bildschirmpräsentation (4:3)</PresentationFormat>
  <Paragraphs>94</Paragraphs>
  <Slides>29</Slides>
  <Notes>0</Notes>
  <HiddenSlides>0</HiddenSlides>
  <MMClips>0</MMClips>
  <ScaleCrop>false</ScaleCrop>
  <HeadingPairs>
    <vt:vector size="4" baseType="variant">
      <vt:variant>
        <vt:lpstr>Design</vt:lpstr>
      </vt:variant>
      <vt:variant>
        <vt:i4>1</vt:i4>
      </vt:variant>
      <vt:variant>
        <vt:lpstr>Folientitel</vt:lpstr>
      </vt:variant>
      <vt:variant>
        <vt:i4>29</vt:i4>
      </vt:variant>
    </vt:vector>
  </HeadingPairs>
  <TitlesOfParts>
    <vt:vector size="30" baseType="lpstr">
      <vt:lpstr>Larissa</vt:lpstr>
      <vt:lpstr>Urbane Seilbahnen für Luzern – eine Chance?</vt:lpstr>
      <vt:lpstr>Wie viele Seilbahnen sehen Sie von der Museggmauer?</vt:lpstr>
      <vt:lpstr>  Steil müssen sie sein!  </vt:lpstr>
      <vt:lpstr>Es geht auch horizontal!</vt:lpstr>
      <vt:lpstr>Mexico City</vt:lpstr>
      <vt:lpstr>Portland, Oregon</vt:lpstr>
      <vt:lpstr>Singapur</vt:lpstr>
      <vt:lpstr>Brest, Frankreich</vt:lpstr>
      <vt:lpstr>London</vt:lpstr>
      <vt:lpstr>PisaMover - MiniMetro</vt:lpstr>
      <vt:lpstr>Minimetrò Perugia</vt:lpstr>
      <vt:lpstr>Vorteile urbaner Seilbahnen</vt:lpstr>
      <vt:lpstr>Kapazität</vt:lpstr>
      <vt:lpstr>Kurven? City Cable Car</vt:lpstr>
      <vt:lpstr>Über Gebäude?</vt:lpstr>
      <vt:lpstr>Privatsphäre?</vt:lpstr>
      <vt:lpstr>Die «Luzerner Fälle»</vt:lpstr>
      <vt:lpstr> Verpasste Chance: Erschliessen der Mall of Switzerland </vt:lpstr>
      <vt:lpstr>Potenzielle Chance: Anschluss neue Pilatusbahn-Talstation</vt:lpstr>
      <vt:lpstr>Potenzielle Chance: Entlastung der Achse Obernau – Bahnhof - VHS</vt:lpstr>
      <vt:lpstr>Potenzielle Chance: Erschliessen des Entwicklungsgebiets Littauerboden</vt:lpstr>
      <vt:lpstr>Die erste Chance:  Car-Parking an der Peripherie?!</vt:lpstr>
      <vt:lpstr>Den Gordischen Knoten durchschneiden</vt:lpstr>
      <vt:lpstr>PowerPoint-Präsentation</vt:lpstr>
      <vt:lpstr>Seilbahntypologie</vt:lpstr>
      <vt:lpstr>Urbane Anwendungen</vt:lpstr>
      <vt:lpstr>Einsatzvergleich</vt:lpstr>
      <vt:lpstr>Mobilität für alle</vt:lpstr>
      <vt:lpstr>METRO LUZERN?</vt:lpstr>
    </vt:vector>
  </TitlesOfParts>
  <Company>Konzeptchuchi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Urbane Seilbahnen für Luzern – eine Chance?</dc:title>
  <dc:creator>Kurt Metz</dc:creator>
  <cp:lastModifiedBy>Kurt Metz</cp:lastModifiedBy>
  <cp:revision>54</cp:revision>
  <dcterms:created xsi:type="dcterms:W3CDTF">2018-09-13T15:07:42Z</dcterms:created>
  <dcterms:modified xsi:type="dcterms:W3CDTF">2018-10-22T05:44:39Z</dcterms:modified>
</cp:coreProperties>
</file>